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5" r:id="rId3"/>
    <p:sldId id="278" r:id="rId4"/>
    <p:sldId id="298" r:id="rId5"/>
    <p:sldId id="299" r:id="rId6"/>
    <p:sldId id="267" r:id="rId7"/>
    <p:sldId id="263" r:id="rId8"/>
    <p:sldId id="262" r:id="rId9"/>
    <p:sldId id="271" r:id="rId10"/>
    <p:sldId id="272" r:id="rId11"/>
    <p:sldId id="275" r:id="rId12"/>
    <p:sldId id="274" r:id="rId13"/>
    <p:sldId id="276" r:id="rId14"/>
    <p:sldId id="297" r:id="rId15"/>
    <p:sldId id="277" r:id="rId16"/>
    <p:sldId id="279" r:id="rId17"/>
    <p:sldId id="280" r:id="rId18"/>
    <p:sldId id="281" r:id="rId19"/>
    <p:sldId id="282" r:id="rId20"/>
    <p:sldId id="283" r:id="rId21"/>
    <p:sldId id="294" r:id="rId22"/>
    <p:sldId id="285" r:id="rId23"/>
    <p:sldId id="288" r:id="rId24"/>
    <p:sldId id="296" r:id="rId25"/>
    <p:sldId id="289" r:id="rId26"/>
    <p:sldId id="292" r:id="rId27"/>
    <p:sldId id="293" r:id="rId28"/>
    <p:sldId id="29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99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45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724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522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879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174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201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411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11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93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07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78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583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42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39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977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9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0694-7280-48AA-BAA5-4B07802C7DA5}" type="datetimeFigureOut">
              <a:rPr lang="cs-CZ" smtClean="0"/>
              <a:t>17.03.2025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F26A7-8C85-48F3-A5A7-B2F5DE5805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71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7.t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Nadpis 1">
            <a:extLst>
              <a:ext uri="{FF2B5EF4-FFF2-40B4-BE49-F238E27FC236}">
                <a16:creationId xmlns:a16="http://schemas.microsoft.com/office/drawing/2014/main" id="{4AD6A0F6-48F9-1A4D-38BB-E543EFF8CC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Středověké šestero o zachování dobrého zdraví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AD95C1-702C-996C-81CB-D076D4268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8855" y="4852257"/>
            <a:ext cx="9001462" cy="1655762"/>
          </a:xfrm>
        </p:spPr>
        <p:txBody>
          <a:bodyPr/>
          <a:lstStyle/>
          <a:p>
            <a:r>
              <a:rPr lang="cs-CZ" dirty="0"/>
              <a:t>Alena M. Černá, Ústav pro jazyk český AV ČR, v. v. i.</a:t>
            </a:r>
          </a:p>
          <a:p>
            <a:r>
              <a:rPr lang="cs-CZ" dirty="0"/>
              <a:t>Jazykovědné sdružení, 12. prosince 2024</a:t>
            </a:r>
          </a:p>
        </p:txBody>
      </p:sp>
    </p:spTree>
    <p:extLst>
      <p:ext uri="{BB962C8B-B14F-4D97-AF65-F5344CB8AC3E}">
        <p14:creationId xmlns:p14="http://schemas.microsoft.com/office/powerpoint/2010/main" val="369266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428724" y="2444454"/>
            <a:ext cx="5016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skrovnost na pití a na jedení </a:t>
            </a:r>
            <a:r>
              <a:rPr lang="cs-CZ" sz="2400" i="1" dirty="0">
                <a:solidFill>
                  <a:srgbClr val="FFFF00"/>
                </a:solidFill>
                <a:latin typeface="Book Antiqua" panose="02040602050305030304" pitchFamily="18" charset="0"/>
              </a:rPr>
              <a:t>(</a:t>
            </a:r>
            <a:r>
              <a:rPr lang="cs-CZ" sz="2400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Lsg</a:t>
            </a:r>
            <a:r>
              <a:rPr lang="cs-CZ" sz="2400" i="1" dirty="0">
                <a:solidFill>
                  <a:srgbClr val="FFFF00"/>
                </a:solidFill>
                <a:latin typeface="Book Antiqua" panose="02040602050305030304" pitchFamily="18" charset="0"/>
              </a:rPr>
              <a:t>.)</a:t>
            </a:r>
            <a:endParaRPr lang="cs-CZ" sz="2400" dirty="0">
              <a:solidFill>
                <a:schemeClr val="bg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6096000" y="1520322"/>
            <a:ext cx="58695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ook Antiqua" panose="02040602050305030304" pitchFamily="18" charset="0"/>
              </a:rPr>
              <a:t>skrovnost </a:t>
            </a:r>
            <a:r>
              <a:rPr lang="cs-CZ" sz="2800" dirty="0" err="1">
                <a:latin typeface="Book Antiqua" panose="02040602050305030304" pitchFamily="18" charset="0"/>
              </a:rPr>
              <a:t>napitie</a:t>
            </a:r>
            <a:r>
              <a:rPr lang="cs-CZ" sz="2800" dirty="0">
                <a:latin typeface="Book Antiqua" panose="02040602050305030304" pitchFamily="18" charset="0"/>
              </a:rPr>
              <a:t> a </a:t>
            </a:r>
            <a:r>
              <a:rPr lang="cs-CZ" sz="2800" dirty="0" err="1">
                <a:latin typeface="Book Antiqua" panose="02040602050305030304" pitchFamily="18" charset="0"/>
              </a:rPr>
              <a:t>najedenie</a:t>
            </a:r>
            <a:r>
              <a:rPr lang="cs-CZ" sz="2800" dirty="0">
                <a:latin typeface="Book Antiqua" panose="02040602050305030304" pitchFamily="18" charset="0"/>
              </a:rPr>
              <a:t> </a:t>
            </a:r>
            <a:r>
              <a:rPr lang="cs-CZ" sz="2400" i="1" dirty="0">
                <a:solidFill>
                  <a:srgbClr val="FFFF00"/>
                </a:solidFill>
                <a:latin typeface="Book Antiqua" panose="02040602050305030304" pitchFamily="18" charset="0"/>
              </a:rPr>
              <a:t>(</a:t>
            </a:r>
            <a:r>
              <a:rPr lang="cs-CZ" sz="2400" i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Gsg</a:t>
            </a:r>
            <a:r>
              <a:rPr lang="cs-CZ" sz="2400" i="1" dirty="0">
                <a:solidFill>
                  <a:srgbClr val="FFFF00"/>
                </a:solidFill>
                <a:latin typeface="Book Antiqua" panose="02040602050305030304" pitchFamily="18" charset="0"/>
              </a:rPr>
              <a:t>.)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skrovnost v napití a najedení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skrovnost na pití a na </a:t>
            </a:r>
            <a:r>
              <a:rPr lang="cs-CZ" sz="2800" dirty="0" err="1">
                <a:latin typeface="Book Antiqua" panose="02040602050305030304" pitchFamily="18" charset="0"/>
              </a:rPr>
              <a:t>jédle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skrovnost zachovati v jídle a v pití </a:t>
            </a:r>
            <a:r>
              <a:rPr lang="cs-CZ" sz="2400" i="1" dirty="0">
                <a:solidFill>
                  <a:srgbClr val="FFFF00"/>
                </a:solidFill>
                <a:latin typeface="Book Antiqua" panose="02040602050305030304" pitchFamily="18" charset="0"/>
              </a:rPr>
              <a:t>(tisk)</a:t>
            </a:r>
            <a:endParaRPr lang="cs-CZ" sz="2400" dirty="0">
              <a:solidFill>
                <a:schemeClr val="bg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5399314" y="357051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51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383177" y="2347629"/>
            <a:ext cx="5016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sličné </a:t>
            </a:r>
            <a:r>
              <a:rPr lang="cs-CZ" sz="3600" b="1" dirty="0" err="1">
                <a:latin typeface="Book Antiqua" panose="02040602050305030304" pitchFamily="18" charset="0"/>
              </a:rPr>
              <a:t>otpočívanie</a:t>
            </a:r>
            <a:r>
              <a:rPr lang="cs-CZ" sz="3600" b="1" dirty="0">
                <a:latin typeface="Book Antiqua" panose="02040602050305030304" pitchFamily="18" charset="0"/>
              </a:rPr>
              <a:t> a </a:t>
            </a:r>
            <a:r>
              <a:rPr lang="cs-CZ" sz="3600" b="1" dirty="0" err="1">
                <a:latin typeface="Book Antiqua" panose="02040602050305030304" pitchFamily="18" charset="0"/>
              </a:rPr>
              <a:t>múdré</a:t>
            </a:r>
            <a:r>
              <a:rPr lang="cs-CZ" sz="3600" b="1" dirty="0">
                <a:latin typeface="Book Antiqua" panose="02040602050305030304" pitchFamily="18" charset="0"/>
              </a:rPr>
              <a:t> </a:t>
            </a:r>
            <a:r>
              <a:rPr lang="cs-CZ" sz="3600" b="1" dirty="0" err="1">
                <a:latin typeface="Book Antiqua" panose="02040602050305030304" pitchFamily="18" charset="0"/>
              </a:rPr>
              <a:t>hýbanie</a:t>
            </a:r>
            <a:r>
              <a:rPr lang="cs-CZ" sz="3600" b="1" dirty="0">
                <a:latin typeface="Book Antiqua" panose="02040602050305030304" pitchFamily="18" charset="0"/>
              </a:rPr>
              <a:t>, svým životem </a:t>
            </a:r>
            <a:r>
              <a:rPr lang="cs-CZ" sz="3600" b="1" dirty="0" err="1">
                <a:latin typeface="Book Antiqua" panose="02040602050305030304" pitchFamily="18" charset="0"/>
              </a:rPr>
              <a:t>oblovánie</a:t>
            </a:r>
            <a:endParaRPr lang="cs-CZ" sz="3600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6194272" y="1561313"/>
            <a:ext cx="58695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latin typeface="Book Antiqua" panose="02040602050305030304" pitchFamily="18" charset="0"/>
              </a:rPr>
              <a:t>oblamovánie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 err="1">
                <a:latin typeface="Book Antiqua" panose="02040602050305030304" pitchFamily="18" charset="0"/>
              </a:rPr>
              <a:t>oblomenie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i="1" dirty="0">
                <a:latin typeface="Book Antiqua" panose="02040602050305030304" pitchFamily="18" charset="0"/>
              </a:rPr>
              <a:t>vynecháno: </a:t>
            </a:r>
            <a:r>
              <a:rPr lang="cs-CZ" sz="2800" dirty="0">
                <a:latin typeface="Book Antiqua" panose="02040602050305030304" pitchFamily="18" charset="0"/>
              </a:rPr>
              <a:t>sličné </a:t>
            </a:r>
            <a:r>
              <a:rPr lang="cs-CZ" sz="2800" dirty="0" err="1">
                <a:latin typeface="Book Antiqua" panose="02040602050305030304" pitchFamily="18" charset="0"/>
              </a:rPr>
              <a:t>otpočívanie</a:t>
            </a:r>
            <a:r>
              <a:rPr lang="cs-CZ" sz="2800" dirty="0">
                <a:latin typeface="Book Antiqua" panose="02040602050305030304" pitchFamily="18" charset="0"/>
              </a:rPr>
              <a:t> a </a:t>
            </a:r>
            <a:r>
              <a:rPr lang="cs-CZ" sz="2800" dirty="0" err="1">
                <a:latin typeface="Book Antiqua" panose="02040602050305030304" pitchFamily="18" charset="0"/>
              </a:rPr>
              <a:t>múdré</a:t>
            </a:r>
            <a:r>
              <a:rPr lang="cs-CZ" sz="2800" dirty="0">
                <a:latin typeface="Book Antiqua" panose="02040602050305030304" pitchFamily="18" charset="0"/>
              </a:rPr>
              <a:t> </a:t>
            </a:r>
            <a:r>
              <a:rPr lang="cs-CZ" sz="2800" dirty="0" err="1">
                <a:latin typeface="Book Antiqua" panose="02040602050305030304" pitchFamily="18" charset="0"/>
              </a:rPr>
              <a:t>hýbanie</a:t>
            </a:r>
            <a:r>
              <a:rPr lang="cs-CZ" sz="2800" dirty="0">
                <a:latin typeface="Book Antiqua" panose="02040602050305030304" pitchFamily="18" charset="0"/>
              </a:rPr>
              <a:t> svým životem </a:t>
            </a:r>
            <a:endParaRPr lang="cs-CZ" sz="2800" i="1" dirty="0">
              <a:latin typeface="Book Antiqua" panose="02040602050305030304" pitchFamily="18" charset="0"/>
            </a:endParaRPr>
          </a:p>
          <a:p>
            <a:endParaRPr lang="cs-CZ" sz="2800" dirty="0">
              <a:solidFill>
                <a:schemeClr val="bg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cs-CZ" sz="2800" dirty="0" err="1">
                <a:latin typeface="Book Antiqua" panose="02040602050305030304" pitchFamily="18" charset="0"/>
              </a:rPr>
              <a:t>hejbání</a:t>
            </a:r>
            <a:r>
              <a:rPr lang="cs-CZ" sz="2800" dirty="0">
                <a:latin typeface="Book Antiqua" panose="02040602050305030304" pitchFamily="18" charset="0"/>
              </a:rPr>
              <a:t> povlovné </a:t>
            </a:r>
            <a:r>
              <a:rPr lang="cs-CZ" sz="2400" i="1" dirty="0">
                <a:solidFill>
                  <a:srgbClr val="FFFF00"/>
                </a:solidFill>
                <a:latin typeface="Book Antiqua" panose="02040602050305030304" pitchFamily="18" charset="0"/>
              </a:rPr>
              <a:t>(tisk)</a:t>
            </a:r>
            <a:endParaRPr lang="cs-CZ" sz="2400" dirty="0">
              <a:solidFill>
                <a:schemeClr val="bg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5399314" y="357051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275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736221" y="3059448"/>
            <a:ext cx="501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sličné </a:t>
            </a:r>
            <a:r>
              <a:rPr lang="cs-CZ" sz="3600" b="1" dirty="0" err="1">
                <a:latin typeface="Book Antiqua" panose="02040602050305030304" pitchFamily="18" charset="0"/>
              </a:rPr>
              <a:t>otpočívanie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6217920" y="2530517"/>
            <a:ext cx="58695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latin typeface="Book Antiqua" panose="02040602050305030304" pitchFamily="18" charset="0"/>
              </a:rPr>
              <a:t>ložnie</a:t>
            </a:r>
            <a:r>
              <a:rPr lang="cs-CZ" sz="2800" dirty="0">
                <a:latin typeface="Book Antiqua" panose="02040602050305030304" pitchFamily="18" charset="0"/>
              </a:rPr>
              <a:t> </a:t>
            </a:r>
            <a:r>
              <a:rPr lang="cs-CZ" sz="2800" dirty="0" err="1">
                <a:latin typeface="Book Antiqua" panose="02040602050305030304" pitchFamily="18" charset="0"/>
              </a:rPr>
              <a:t>odpočívanie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pohodlné odpočívaní </a:t>
            </a:r>
            <a:r>
              <a:rPr lang="cs-CZ" sz="2400" i="1" dirty="0">
                <a:solidFill>
                  <a:srgbClr val="FFFF00"/>
                </a:solidFill>
                <a:latin typeface="Book Antiqua" panose="02040602050305030304" pitchFamily="18" charset="0"/>
              </a:rPr>
              <a:t>(tisk)</a:t>
            </a:r>
            <a:endParaRPr lang="cs-CZ" sz="2400" dirty="0">
              <a:solidFill>
                <a:schemeClr val="bg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5399314" y="357051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5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200297" y="2176866"/>
            <a:ext cx="5016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když jest jasno, zákon ráno vstáti, ale když mračno, </a:t>
            </a:r>
            <a:r>
              <a:rPr lang="cs-CZ" sz="3600" b="1" dirty="0" err="1">
                <a:latin typeface="Book Antiqua" panose="02040602050305030304" pitchFamily="18" charset="0"/>
              </a:rPr>
              <a:t>slušie</a:t>
            </a:r>
            <a:r>
              <a:rPr lang="cs-CZ" sz="3600" b="1" dirty="0">
                <a:latin typeface="Book Antiqua" panose="02040602050305030304" pitchFamily="18" charset="0"/>
              </a:rPr>
              <a:t> </a:t>
            </a:r>
            <a:r>
              <a:rPr lang="cs-CZ" sz="3600" b="1" dirty="0" err="1">
                <a:latin typeface="Book Antiqua" panose="02040602050305030304" pitchFamily="18" charset="0"/>
              </a:rPr>
              <a:t>dlúho</a:t>
            </a:r>
            <a:r>
              <a:rPr lang="cs-CZ" sz="3600" b="1" dirty="0">
                <a:latin typeface="Book Antiqua" panose="02040602050305030304" pitchFamily="18" charset="0"/>
              </a:rPr>
              <a:t> spáti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5705539" y="1089925"/>
            <a:ext cx="608706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ook Antiqua" panose="02040602050305030304" pitchFamily="18" charset="0"/>
              </a:rPr>
              <a:t>kdy jest jasné [</a:t>
            </a:r>
            <a:r>
              <a:rPr lang="cs-CZ" sz="2800" dirty="0" err="1">
                <a:latin typeface="Book Antiqua" panose="02040602050305030304" pitchFamily="18" charset="0"/>
              </a:rPr>
              <a:t>povětřie</a:t>
            </a:r>
            <a:r>
              <a:rPr lang="cs-CZ" sz="2800" dirty="0">
                <a:latin typeface="Book Antiqua" panose="02040602050305030304" pitchFamily="18" charset="0"/>
              </a:rPr>
              <a:t>], zákon ráno vstáti, ale mračné, zákon </a:t>
            </a:r>
            <a:r>
              <a:rPr lang="cs-CZ" sz="2800" dirty="0" err="1">
                <a:latin typeface="Book Antiqua" panose="02040602050305030304" pitchFamily="18" charset="0"/>
              </a:rPr>
              <a:t>dlúho</a:t>
            </a:r>
            <a:r>
              <a:rPr lang="cs-CZ" sz="2800" dirty="0">
                <a:latin typeface="Book Antiqua" panose="02040602050305030304" pitchFamily="18" charset="0"/>
              </a:rPr>
              <a:t> spáti 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když </a:t>
            </a:r>
            <a:r>
              <a:rPr lang="cs-CZ" sz="2800" dirty="0" err="1">
                <a:latin typeface="Book Antiqua" panose="02040602050305030304" pitchFamily="18" charset="0"/>
              </a:rPr>
              <a:t>jsú</a:t>
            </a:r>
            <a:r>
              <a:rPr lang="cs-CZ" sz="2800" dirty="0">
                <a:latin typeface="Book Antiqua" panose="02040602050305030304" pitchFamily="18" charset="0"/>
              </a:rPr>
              <a:t> mrazové</a:t>
            </a:r>
          </a:p>
          <a:p>
            <a:endParaRPr lang="cs-CZ" sz="2800" dirty="0">
              <a:solidFill>
                <a:schemeClr val="bg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když </a:t>
            </a:r>
            <a:r>
              <a:rPr lang="cs-CZ" sz="2800" dirty="0" err="1">
                <a:latin typeface="Book Antiqua" panose="02040602050305030304" pitchFamily="18" charset="0"/>
              </a:rPr>
              <a:t>jsú</a:t>
            </a:r>
            <a:r>
              <a:rPr lang="cs-CZ" sz="2800" dirty="0">
                <a:latin typeface="Book Antiqua" panose="02040602050305030304" pitchFamily="18" charset="0"/>
              </a:rPr>
              <a:t> mrazové a mračno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----------------------------------------------</a:t>
            </a:r>
          </a:p>
          <a:p>
            <a:r>
              <a:rPr lang="cs-CZ" sz="44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mraczne</a:t>
            </a:r>
            <a:r>
              <a:rPr lang="cs-CZ" sz="4400" dirty="0">
                <a:solidFill>
                  <a:srgbClr val="FFFF00"/>
                </a:solidFill>
                <a:latin typeface="Book Antiqua" panose="02040602050305030304" pitchFamily="18" charset="0"/>
              </a:rPr>
              <a:t> &gt; </a:t>
            </a:r>
            <a:r>
              <a:rPr lang="cs-CZ" sz="44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mrazowe</a:t>
            </a:r>
            <a:endParaRPr lang="cs-CZ" sz="44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5399314" y="357051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373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95EE6C-7453-DFAB-D4E4-2F150B280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B1113A7-8DD5-DBA5-A822-CD548E1B3148}"/>
              </a:ext>
            </a:extLst>
          </p:cNvPr>
          <p:cNvSpPr txBox="1"/>
          <p:nvPr/>
        </p:nvSpPr>
        <p:spPr>
          <a:xfrm>
            <a:off x="505098" y="2466996"/>
            <a:ext cx="10937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latin typeface="Book Antiqua" panose="02040602050305030304" pitchFamily="18" charset="0"/>
              </a:rPr>
              <a:t>Najviece</a:t>
            </a:r>
            <a:r>
              <a:rPr lang="cs-CZ" sz="3600" b="1" dirty="0">
                <a:latin typeface="Book Antiqua" panose="02040602050305030304" pitchFamily="18" charset="0"/>
              </a:rPr>
              <a:t> sě chovati smradu </a:t>
            </a:r>
            <a:r>
              <a:rPr lang="cs-CZ" sz="3600" b="1" dirty="0" err="1">
                <a:latin typeface="Book Antiqua" panose="02040602050305030304" pitchFamily="18" charset="0"/>
              </a:rPr>
              <a:t>bahenného</a:t>
            </a:r>
            <a:r>
              <a:rPr lang="cs-CZ" sz="3600" b="1" dirty="0">
                <a:latin typeface="Book Antiqua" panose="02040602050305030304" pitchFamily="18" charset="0"/>
              </a:rPr>
              <a:t>, jako bývá na močidlech, a také smradu </a:t>
            </a:r>
            <a:r>
              <a:rPr lang="cs-CZ" sz="3600" b="1" dirty="0" err="1">
                <a:latin typeface="Book Antiqua" panose="02040602050305030304" pitchFamily="18" charset="0"/>
              </a:rPr>
              <a:t>mršieho</a:t>
            </a:r>
            <a:endParaRPr lang="cs-CZ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39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383177" y="2901275"/>
            <a:ext cx="501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smradu </a:t>
            </a:r>
            <a:r>
              <a:rPr lang="cs-CZ" sz="3600" b="1" dirty="0" err="1">
                <a:latin typeface="Book Antiqua" panose="02040602050305030304" pitchFamily="18" charset="0"/>
              </a:rPr>
              <a:t>bahenného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5947954" y="2101055"/>
            <a:ext cx="5869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ook Antiqua" panose="02040602050305030304" pitchFamily="18" charset="0"/>
              </a:rPr>
              <a:t>smradu bahnivého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smradu </a:t>
            </a:r>
            <a:r>
              <a:rPr lang="cs-CZ" sz="2800" dirty="0" err="1">
                <a:latin typeface="Book Antiqua" panose="02040602050305030304" pitchFamily="18" charset="0"/>
              </a:rPr>
              <a:t>bahnového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dirty="0">
              <a:solidFill>
                <a:schemeClr val="bg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smradu </a:t>
            </a:r>
            <a:r>
              <a:rPr lang="cs-CZ" sz="2800" dirty="0" err="1">
                <a:latin typeface="Book Antiqua" panose="02040602050305030304" pitchFamily="18" charset="0"/>
              </a:rPr>
              <a:t>bahního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smradu bláznivého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5399314" y="357051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751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383177" y="2901275"/>
            <a:ext cx="501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smradu </a:t>
            </a:r>
            <a:r>
              <a:rPr lang="cs-CZ" sz="3600" b="1" dirty="0" err="1">
                <a:latin typeface="Book Antiqua" panose="02040602050305030304" pitchFamily="18" charset="0"/>
              </a:rPr>
              <a:t>mršieho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5796079" y="1362392"/>
            <a:ext cx="586957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ook Antiqua" panose="02040602050305030304" pitchFamily="18" charset="0"/>
              </a:rPr>
              <a:t>smradu mrzkého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smradu </a:t>
            </a:r>
            <a:r>
              <a:rPr lang="cs-CZ" sz="2800" dirty="0" err="1">
                <a:latin typeface="Book Antiqua" panose="02040602050305030304" pitchFamily="18" charset="0"/>
              </a:rPr>
              <a:t>myšieho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smradu mrchy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--------------------------------------------</a:t>
            </a:r>
          </a:p>
          <a:p>
            <a:r>
              <a:rPr lang="cs-CZ" sz="40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mrzkeho</a:t>
            </a:r>
            <a:r>
              <a:rPr lang="cs-CZ" sz="4000" dirty="0">
                <a:solidFill>
                  <a:srgbClr val="FFFF00"/>
                </a:solidFill>
                <a:latin typeface="Book Antiqua" panose="02040602050305030304" pitchFamily="18" charset="0"/>
              </a:rPr>
              <a:t> &gt; </a:t>
            </a:r>
            <a:r>
              <a:rPr lang="cs-CZ" sz="40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myſſieho</a:t>
            </a:r>
            <a:r>
              <a:rPr lang="cs-CZ" sz="4000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5399314" y="357051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700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454122" y="2453865"/>
            <a:ext cx="5016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když žádost </a:t>
            </a:r>
            <a:r>
              <a:rPr lang="cs-CZ" sz="3600" b="1" dirty="0" err="1">
                <a:latin typeface="Book Antiqua" panose="02040602050305030304" pitchFamily="18" charset="0"/>
              </a:rPr>
              <a:t>jedenie</a:t>
            </a:r>
            <a:r>
              <a:rPr lang="cs-CZ" sz="3600" b="1" dirty="0">
                <a:latin typeface="Book Antiqua" panose="02040602050305030304" pitchFamily="18" charset="0"/>
              </a:rPr>
              <a:t>, ihned </a:t>
            </a:r>
            <a:r>
              <a:rPr lang="cs-CZ" sz="3600" b="1" dirty="0" err="1">
                <a:latin typeface="Book Antiqua" panose="02040602050305030304" pitchFamily="18" charset="0"/>
              </a:rPr>
              <a:t>jiesti</a:t>
            </a:r>
            <a:r>
              <a:rPr lang="cs-CZ" sz="3600" b="1" dirty="0">
                <a:latin typeface="Book Antiqua" panose="02040602050305030304" pitchFamily="18" charset="0"/>
              </a:rPr>
              <a:t>, nic </a:t>
            </a:r>
            <a:r>
              <a:rPr lang="cs-CZ" sz="3600" b="1" dirty="0" err="1">
                <a:latin typeface="Book Antiqua" panose="02040602050305030304" pitchFamily="18" charset="0"/>
              </a:rPr>
              <a:t>neodvlačije</a:t>
            </a:r>
            <a:r>
              <a:rPr lang="cs-CZ" sz="3600" b="1" dirty="0">
                <a:latin typeface="Book Antiqua" panose="02040602050305030304" pitchFamily="18" charset="0"/>
              </a:rPr>
              <a:t> 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5868301" y="912317"/>
            <a:ext cx="58695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ook Antiqua" panose="02040602050305030304" pitchFamily="18" charset="0"/>
              </a:rPr>
              <a:t>ihned </a:t>
            </a:r>
            <a:r>
              <a:rPr lang="cs-CZ" sz="2800" dirty="0" err="1">
                <a:latin typeface="Book Antiqua" panose="02040602050305030304" pitchFamily="18" charset="0"/>
              </a:rPr>
              <a:t>jiesti</a:t>
            </a:r>
            <a:r>
              <a:rPr lang="cs-CZ" sz="2800" dirty="0">
                <a:latin typeface="Book Antiqua" panose="02040602050305030304" pitchFamily="18" charset="0"/>
              </a:rPr>
              <a:t>, nic </a:t>
            </a:r>
            <a:r>
              <a:rPr lang="cs-CZ" sz="2800" dirty="0" err="1">
                <a:latin typeface="Book Antiqua" panose="02040602050305030304" pitchFamily="18" charset="0"/>
              </a:rPr>
              <a:t>neotvlačiti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ihned jez a nedli 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ihned jez, </a:t>
            </a:r>
            <a:r>
              <a:rPr lang="cs-CZ" sz="2800" dirty="0" err="1">
                <a:latin typeface="Book Antiqua" panose="02040602050305030304" pitchFamily="18" charset="0"/>
              </a:rPr>
              <a:t>neprodlévaj</a:t>
            </a:r>
            <a:r>
              <a:rPr lang="cs-CZ" sz="2800" dirty="0">
                <a:latin typeface="Book Antiqua" panose="02040602050305030304" pitchFamily="18" charset="0"/>
              </a:rPr>
              <a:t> 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ihned </a:t>
            </a:r>
            <a:r>
              <a:rPr lang="cs-CZ" sz="2800" dirty="0" err="1">
                <a:latin typeface="Book Antiqua" panose="02040602050305030304" pitchFamily="18" charset="0"/>
              </a:rPr>
              <a:t>jiesti</a:t>
            </a:r>
            <a:r>
              <a:rPr lang="cs-CZ" sz="2800" dirty="0">
                <a:latin typeface="Book Antiqua" panose="02040602050305030304" pitchFamily="18" charset="0"/>
              </a:rPr>
              <a:t> a nic neočekávaje 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ihned jísti neoddalovati </a:t>
            </a:r>
            <a:r>
              <a:rPr lang="cs-CZ" sz="2000" i="1" dirty="0">
                <a:solidFill>
                  <a:srgbClr val="FFFF00"/>
                </a:solidFill>
                <a:latin typeface="Book Antiqua" panose="02040602050305030304" pitchFamily="18" charset="0"/>
              </a:rPr>
              <a:t>(tisk)</a:t>
            </a:r>
          </a:p>
          <a:p>
            <a:endParaRPr lang="cs-CZ" sz="2000" dirty="0">
              <a:solidFill>
                <a:schemeClr val="bg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ihned jísti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5399314" y="357051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943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226423" y="1891081"/>
            <a:ext cx="5016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žádného </a:t>
            </a:r>
            <a:r>
              <a:rPr lang="cs-CZ" sz="3600" b="1" dirty="0" err="1">
                <a:latin typeface="Book Antiqua" panose="02040602050305030304" pitchFamily="18" charset="0"/>
              </a:rPr>
              <a:t>ovocě</a:t>
            </a:r>
            <a:r>
              <a:rPr lang="cs-CZ" sz="3600" b="1" dirty="0">
                <a:latin typeface="Book Antiqua" panose="02040602050305030304" pitchFamily="18" charset="0"/>
              </a:rPr>
              <a:t> na </a:t>
            </a:r>
            <a:r>
              <a:rPr lang="cs-CZ" sz="3600" b="1" dirty="0" err="1">
                <a:latin typeface="Book Antiqua" panose="02040602050305030304" pitchFamily="18" charset="0"/>
              </a:rPr>
              <a:t>čtítrobu</a:t>
            </a:r>
            <a:r>
              <a:rPr lang="cs-CZ" sz="3600" b="1" dirty="0">
                <a:latin typeface="Book Antiqua" panose="02040602050305030304" pitchFamily="18" charset="0"/>
              </a:rPr>
              <a:t> nehrýzti pro jeho náhlé </a:t>
            </a:r>
            <a:r>
              <a:rPr lang="cs-CZ" sz="3600" b="1" dirty="0" err="1">
                <a:latin typeface="Book Antiqua" panose="02040602050305030304" pitchFamily="18" charset="0"/>
              </a:rPr>
              <a:t>požitie</a:t>
            </a:r>
            <a:r>
              <a:rPr lang="cs-CZ" sz="3600" b="1" dirty="0">
                <a:latin typeface="Book Antiqua" panose="02040602050305030304" pitchFamily="18" charset="0"/>
              </a:rPr>
              <a:t> a v nohy </a:t>
            </a:r>
            <a:r>
              <a:rPr lang="cs-CZ" sz="3600" b="1" dirty="0" err="1">
                <a:latin typeface="Book Antiqua" panose="02040602050305030304" pitchFamily="18" charset="0"/>
              </a:rPr>
              <a:t>obrácenie</a:t>
            </a:r>
            <a:r>
              <a:rPr lang="cs-CZ" sz="3600" b="1" dirty="0">
                <a:latin typeface="Book Antiqua" panose="02040602050305030304" pitchFamily="18" charset="0"/>
              </a:rPr>
              <a:t> 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6156960" y="2474893"/>
            <a:ext cx="58695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ook Antiqua" panose="02040602050305030304" pitchFamily="18" charset="0"/>
              </a:rPr>
              <a:t>pro jeho náhlé </a:t>
            </a:r>
            <a:r>
              <a:rPr lang="cs-CZ" sz="2800" dirty="0" err="1">
                <a:latin typeface="Book Antiqua" panose="02040602050305030304" pitchFamily="18" charset="0"/>
              </a:rPr>
              <a:t>požitie</a:t>
            </a:r>
            <a:r>
              <a:rPr lang="cs-CZ" sz="2800" dirty="0">
                <a:latin typeface="Book Antiqua" panose="02040602050305030304" pitchFamily="18" charset="0"/>
              </a:rPr>
              <a:t> a v </a:t>
            </a:r>
            <a:r>
              <a:rPr lang="cs-CZ" sz="2800" dirty="0" err="1">
                <a:latin typeface="Book Antiqua" panose="02040602050305030304" pitchFamily="18" charset="0"/>
              </a:rPr>
              <a:t>hnuoj</a:t>
            </a:r>
            <a:r>
              <a:rPr lang="cs-CZ" sz="2800" dirty="0">
                <a:latin typeface="Book Antiqua" panose="02040602050305030304" pitchFamily="18" charset="0"/>
              </a:rPr>
              <a:t> </a:t>
            </a:r>
            <a:r>
              <a:rPr lang="cs-CZ" sz="2800" dirty="0" err="1">
                <a:latin typeface="Book Antiqua" panose="02040602050305030304" pitchFamily="18" charset="0"/>
              </a:rPr>
              <a:t>obrácenie</a:t>
            </a:r>
            <a:r>
              <a:rPr lang="cs-CZ" sz="2800" dirty="0">
                <a:latin typeface="Book Antiqua" panose="02040602050305030304" pitchFamily="18" charset="0"/>
              </a:rPr>
              <a:t> </a:t>
            </a:r>
          </a:p>
          <a:p>
            <a:endParaRPr lang="cs-CZ" sz="2800" dirty="0">
              <a:solidFill>
                <a:schemeClr val="bg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-----------------------------------------</a:t>
            </a:r>
          </a:p>
          <a:p>
            <a:endParaRPr lang="cs-CZ" sz="4000" dirty="0">
              <a:latin typeface="Book Antiqua" panose="02040602050305030304" pitchFamily="18" charset="0"/>
            </a:endParaRPr>
          </a:p>
          <a:p>
            <a:r>
              <a:rPr lang="cs-CZ" sz="40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whnuoy</a:t>
            </a:r>
            <a:r>
              <a:rPr lang="cs-CZ" sz="4000" dirty="0">
                <a:solidFill>
                  <a:srgbClr val="FFFF00"/>
                </a:solidFill>
                <a:latin typeface="Book Antiqua" panose="02040602050305030304" pitchFamily="18" charset="0"/>
              </a:rPr>
              <a:t> &gt;&gt; </a:t>
            </a:r>
            <a:r>
              <a:rPr lang="cs-CZ" sz="40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wnohy</a:t>
            </a:r>
            <a:endParaRPr lang="cs-CZ" sz="40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5399314" y="357051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425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226423" y="1891081"/>
            <a:ext cx="5016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také sě </a:t>
            </a:r>
            <a:r>
              <a:rPr lang="cs-CZ" sz="3600" b="1" dirty="0" err="1">
                <a:latin typeface="Book Antiqua" panose="02040602050305030304" pitchFamily="18" charset="0"/>
              </a:rPr>
              <a:t>držěti</a:t>
            </a:r>
            <a:r>
              <a:rPr lang="cs-CZ" sz="3600" b="1" dirty="0">
                <a:latin typeface="Book Antiqua" panose="02040602050305030304" pitchFamily="18" charset="0"/>
              </a:rPr>
              <a:t> vždy dobrých krmí, jakož </a:t>
            </a:r>
            <a:r>
              <a:rPr lang="cs-CZ" sz="3600" b="1" dirty="0" err="1">
                <a:latin typeface="Book Antiqua" panose="02040602050305030304" pitchFamily="18" charset="0"/>
              </a:rPr>
              <a:t>jsú</a:t>
            </a:r>
            <a:r>
              <a:rPr lang="cs-CZ" sz="3600" b="1" dirty="0">
                <a:latin typeface="Book Antiqua" panose="02040602050305030304" pitchFamily="18" charset="0"/>
              </a:rPr>
              <a:t> kozelci, </a:t>
            </a:r>
            <a:r>
              <a:rPr lang="cs-CZ" sz="3600" b="1" dirty="0" err="1">
                <a:latin typeface="Book Antiqua" panose="02040602050305030304" pitchFamily="18" charset="0"/>
              </a:rPr>
              <a:t>kuřenci</a:t>
            </a:r>
            <a:r>
              <a:rPr lang="cs-CZ" sz="3600" b="1" dirty="0">
                <a:latin typeface="Book Antiqua" panose="02040602050305030304" pitchFamily="18" charset="0"/>
              </a:rPr>
              <a:t>, </a:t>
            </a:r>
            <a:r>
              <a:rPr lang="cs-CZ" sz="3600" b="1" dirty="0" err="1">
                <a:latin typeface="Book Antiqua" panose="02040602050305030304" pitchFamily="18" charset="0"/>
              </a:rPr>
              <a:t>kuroptvy</a:t>
            </a:r>
            <a:r>
              <a:rPr lang="cs-CZ" sz="3600" b="1" dirty="0">
                <a:latin typeface="Book Antiqua" panose="02040602050305030304" pitchFamily="18" charset="0"/>
              </a:rPr>
              <a:t>, bažanti 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4902658" y="1012953"/>
            <a:ext cx="73500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ook Antiqua" panose="02040602050305030304" pitchFamily="18" charset="0"/>
              </a:rPr>
              <a:t>kozelci, </a:t>
            </a:r>
            <a:r>
              <a:rPr lang="cs-CZ" sz="2800" dirty="0" err="1">
                <a:latin typeface="Book Antiqua" panose="02040602050305030304" pitchFamily="18" charset="0"/>
              </a:rPr>
              <a:t>kuřenci</a:t>
            </a:r>
            <a:r>
              <a:rPr lang="cs-CZ" sz="2800" dirty="0">
                <a:latin typeface="Book Antiqua" panose="02040602050305030304" pitchFamily="18" charset="0"/>
              </a:rPr>
              <a:t>, </a:t>
            </a:r>
            <a:r>
              <a:rPr lang="cs-CZ" sz="2800" dirty="0" err="1">
                <a:latin typeface="Book Antiqua" panose="02040602050305030304" pitchFamily="18" charset="0"/>
              </a:rPr>
              <a:t>kuroptvy</a:t>
            </a:r>
            <a:r>
              <a:rPr lang="cs-CZ" sz="2800" dirty="0">
                <a:latin typeface="Book Antiqua" panose="02040602050305030304" pitchFamily="18" charset="0"/>
              </a:rPr>
              <a:t>, bažanti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kozelci, </a:t>
            </a:r>
            <a:r>
              <a:rPr lang="cs-CZ" sz="2800" dirty="0" err="1">
                <a:latin typeface="Book Antiqua" panose="02040602050305030304" pitchFamily="18" charset="0"/>
              </a:rPr>
              <a:t>kuřenci</a:t>
            </a:r>
            <a:r>
              <a:rPr lang="cs-CZ" sz="2800" dirty="0">
                <a:latin typeface="Book Antiqua" panose="02040602050305030304" pitchFamily="18" charset="0"/>
              </a:rPr>
              <a:t>, </a:t>
            </a:r>
            <a:r>
              <a:rPr lang="cs-CZ" sz="2800" dirty="0" err="1">
                <a:latin typeface="Book Antiqua" panose="02040602050305030304" pitchFamily="18" charset="0"/>
              </a:rPr>
              <a:t>kuroptvy</a:t>
            </a:r>
            <a:r>
              <a:rPr lang="cs-CZ" sz="2800" dirty="0">
                <a:latin typeface="Book Antiqua" panose="02040602050305030304" pitchFamily="18" charset="0"/>
              </a:rPr>
              <a:t>, bažanti, </a:t>
            </a:r>
            <a:r>
              <a:rPr lang="cs-CZ" sz="2800" dirty="0" err="1">
                <a:latin typeface="Book Antiqua" panose="02040602050305030304" pitchFamily="18" charset="0"/>
              </a:rPr>
              <a:t>řeřábky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kozelci, </a:t>
            </a:r>
            <a:r>
              <a:rPr lang="cs-CZ" sz="2800" dirty="0" err="1">
                <a:latin typeface="Book Antiqua" panose="02040602050305030304" pitchFamily="18" charset="0"/>
              </a:rPr>
              <a:t>kuřenci</a:t>
            </a:r>
            <a:r>
              <a:rPr lang="cs-CZ" sz="2800" dirty="0">
                <a:latin typeface="Book Antiqua" panose="02040602050305030304" pitchFamily="18" charset="0"/>
              </a:rPr>
              <a:t>, kapouni, bažanti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kozelci, </a:t>
            </a:r>
            <a:r>
              <a:rPr lang="cs-CZ" sz="2800" dirty="0" err="1">
                <a:latin typeface="Book Antiqua" panose="02040602050305030304" pitchFamily="18" charset="0"/>
              </a:rPr>
              <a:t>kuroptvy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 err="1">
                <a:latin typeface="Book Antiqua" panose="02040602050305030304" pitchFamily="18" charset="0"/>
              </a:rPr>
              <a:t>všelikaké</a:t>
            </a:r>
            <a:r>
              <a:rPr lang="cs-CZ" sz="2800" dirty="0">
                <a:latin typeface="Book Antiqua" panose="02040602050305030304" pitchFamily="18" charset="0"/>
              </a:rPr>
              <a:t> maso mladých </a:t>
            </a:r>
            <a:r>
              <a:rPr lang="cs-CZ" sz="2800" dirty="0" err="1">
                <a:latin typeface="Book Antiqua" panose="02040602050305030304" pitchFamily="18" charset="0"/>
              </a:rPr>
              <a:t>zvieřat</a:t>
            </a:r>
            <a:r>
              <a:rPr lang="cs-CZ" sz="2800" dirty="0">
                <a:latin typeface="Book Antiqua" panose="02040602050305030304" pitchFamily="18" charset="0"/>
              </a:rPr>
              <a:t>, </a:t>
            </a:r>
            <a:r>
              <a:rPr lang="cs-CZ" sz="2800" dirty="0" err="1">
                <a:latin typeface="Book Antiqua" panose="02040602050305030304" pitchFamily="18" charset="0"/>
              </a:rPr>
              <a:t>ješto</a:t>
            </a:r>
            <a:r>
              <a:rPr lang="cs-CZ" sz="2800" dirty="0">
                <a:latin typeface="Book Antiqua" panose="02040602050305030304" pitchFamily="18" charset="0"/>
              </a:rPr>
              <a:t> mléka svých mateř požívají, jako beránky, kozlátka, telátka a jiné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4763588" y="455022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26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6A0F6-48F9-1A4D-38BB-E543EFF8C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AD95C1-702C-996C-81CB-D076D4268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4188710"/>
            <a:ext cx="9001462" cy="165576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F04D91-C1D4-0A34-5636-2FA997FB371C}"/>
              </a:ext>
            </a:extLst>
          </p:cNvPr>
          <p:cNvSpPr txBox="1"/>
          <p:nvPr/>
        </p:nvSpPr>
        <p:spPr>
          <a:xfrm>
            <a:off x="1290918" y="824753"/>
            <a:ext cx="9377082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800" b="1" dirty="0">
                <a:latin typeface="Book Antiqua" panose="02040602050305030304" pitchFamily="18" charset="0"/>
              </a:rPr>
              <a:t>PRAMENY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24 pramenných textů z 1. čtvrtiny 15. stol. až poloviny 16. stol.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23 rukopisů a 1 starý tisk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Knihovna Národního muzea – 13 rukopisů a 1 tištěný exemplář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Národní knihovna – 4 rukopisy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Strahovská knihovna – 2 rukopisy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Kapitulní knihovna – 2 rukopisy 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Moravský zemský archiv – 1 rukopis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Moravská zemská knihovna – 1 rukopis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Book Antiqua" panose="02040602050305030304" pitchFamily="18" charset="0"/>
              </a:rPr>
              <a:t>Knihovna </a:t>
            </a:r>
            <a:r>
              <a:rPr lang="cs-CZ" sz="2400" dirty="0" err="1">
                <a:latin typeface="Book Antiqua" panose="02040602050305030304" pitchFamily="18" charset="0"/>
              </a:rPr>
              <a:t>Czartoryskich</a:t>
            </a:r>
            <a:r>
              <a:rPr lang="cs-CZ" sz="2400" dirty="0">
                <a:latin typeface="Book Antiqua" panose="02040602050305030304" pitchFamily="18" charset="0"/>
              </a:rPr>
              <a:t> v Krakově – 1 rukopis</a:t>
            </a:r>
          </a:p>
          <a:p>
            <a:endParaRPr lang="cs-CZ" dirty="0">
              <a:latin typeface="Book Antiqua" panose="02040602050305030304" pitchFamily="18" charset="0"/>
            </a:endParaRPr>
          </a:p>
          <a:p>
            <a:endParaRPr lang="cs-CZ" dirty="0">
              <a:latin typeface="Book Antiqua" panose="02040602050305030304" pitchFamily="18" charset="0"/>
            </a:endParaRPr>
          </a:p>
          <a:p>
            <a:endParaRPr lang="cs-CZ" dirty="0">
              <a:latin typeface="Book Antiqua" panose="02040602050305030304" pitchFamily="18" charset="0"/>
            </a:endParaRPr>
          </a:p>
          <a:p>
            <a:endParaRPr lang="cs-CZ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048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296092" y="2552932"/>
            <a:ext cx="501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také </a:t>
            </a:r>
            <a:r>
              <a:rPr lang="cs-CZ" sz="3600" b="1" dirty="0" err="1">
                <a:latin typeface="Book Antiqua" panose="02040602050305030304" pitchFamily="18" charset="0"/>
              </a:rPr>
              <a:t>sě</a:t>
            </a:r>
            <a:r>
              <a:rPr lang="cs-CZ" sz="3600" b="1" dirty="0">
                <a:latin typeface="Book Antiqua" panose="02040602050305030304" pitchFamily="18" charset="0"/>
              </a:rPr>
              <a:t> ve mnohých </a:t>
            </a:r>
            <a:r>
              <a:rPr lang="cs-CZ" sz="3600" b="1" dirty="0" err="1">
                <a:latin typeface="Book Antiqua" panose="02040602050305030304" pitchFamily="18" charset="0"/>
              </a:rPr>
              <a:t>láznách</a:t>
            </a:r>
            <a:r>
              <a:rPr lang="cs-CZ" sz="3600" b="1" dirty="0">
                <a:latin typeface="Book Antiqua" panose="02040602050305030304" pitchFamily="18" charset="0"/>
              </a:rPr>
              <a:t> </a:t>
            </a:r>
            <a:r>
              <a:rPr lang="cs-CZ" sz="3600" b="1" dirty="0" err="1">
                <a:latin typeface="Book Antiqua" panose="02040602050305030304" pitchFamily="18" charset="0"/>
              </a:rPr>
              <a:t>nemýte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5312229" y="645017"/>
            <a:ext cx="641821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ook Antiqua" panose="02040602050305030304" pitchFamily="18" charset="0"/>
              </a:rPr>
              <a:t>ve vonných lázních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v nových lázních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v rozličných </a:t>
            </a:r>
            <a:r>
              <a:rPr lang="cs-CZ" sz="2800" dirty="0" err="1">
                <a:latin typeface="Book Antiqua" panose="02040602050305030304" pitchFamily="18" charset="0"/>
              </a:rPr>
              <a:t>láznách</a:t>
            </a:r>
            <a:r>
              <a:rPr lang="cs-CZ" sz="2800" dirty="0">
                <a:latin typeface="Book Antiqua" panose="02040602050305030304" pitchFamily="18" charset="0"/>
              </a:rPr>
              <a:t> 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v ohnilé lázni</a:t>
            </a:r>
          </a:p>
          <a:p>
            <a:r>
              <a:rPr lang="cs-CZ" sz="2800" dirty="0">
                <a:latin typeface="Book Antiqua" panose="02040602050305030304" pitchFamily="18" charset="0"/>
              </a:rPr>
              <a:t>--------------------------------------------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40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wemnohych</a:t>
            </a:r>
            <a:r>
              <a:rPr lang="cs-CZ" sz="4000" dirty="0">
                <a:solidFill>
                  <a:srgbClr val="FFFF00"/>
                </a:solidFill>
                <a:latin typeface="Book Antiqua" panose="02040602050305030304" pitchFamily="18" charset="0"/>
              </a:rPr>
              <a:t> &gt; </a:t>
            </a:r>
            <a:r>
              <a:rPr lang="cs-CZ" sz="40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wewonnych</a:t>
            </a:r>
            <a:r>
              <a:rPr lang="cs-CZ" sz="4000" dirty="0">
                <a:solidFill>
                  <a:srgbClr val="FFFF00"/>
                </a:solidFill>
                <a:latin typeface="Book Antiqua" panose="02040602050305030304" pitchFamily="18" charset="0"/>
              </a:rPr>
              <a:t> &gt; </a:t>
            </a:r>
            <a:r>
              <a:rPr lang="cs-CZ" sz="40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wnowych</a:t>
            </a:r>
            <a:endParaRPr lang="cs-CZ" sz="40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4946468" y="455020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130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127544" y="1558170"/>
            <a:ext cx="5016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učí, aby sobě člověk </a:t>
            </a:r>
            <a:r>
              <a:rPr lang="cs-CZ" sz="3600" b="1" dirty="0" err="1">
                <a:latin typeface="Book Antiqua" panose="02040602050305030304" pitchFamily="18" charset="0"/>
              </a:rPr>
              <a:t>neutěžil</a:t>
            </a:r>
            <a:r>
              <a:rPr lang="cs-CZ" sz="3600" b="1" dirty="0">
                <a:latin typeface="Book Antiqua" panose="02040602050305030304" pitchFamily="18" charset="0"/>
              </a:rPr>
              <a:t> na hýbaní, ani velmi mnoho chodil ... nebo také </a:t>
            </a:r>
            <a:r>
              <a:rPr lang="cs-CZ" sz="3600" b="1" dirty="0" err="1">
                <a:latin typeface="Book Antiqua" panose="02040602050305030304" pitchFamily="18" charset="0"/>
              </a:rPr>
              <a:t>vichtovánie</a:t>
            </a:r>
            <a:r>
              <a:rPr lang="cs-CZ" sz="3600" b="1" dirty="0">
                <a:latin typeface="Book Antiqua" panose="02040602050305030304" pitchFamily="18" charset="0"/>
              </a:rPr>
              <a:t> mdlí a duši ven pudí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5412802" y="1181044"/>
            <a:ext cx="64182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ook Antiqua" panose="02040602050305030304" pitchFamily="18" charset="0"/>
              </a:rPr>
              <a:t>takové přílišné </a:t>
            </a:r>
            <a:r>
              <a:rPr lang="cs-CZ" sz="2800" dirty="0" err="1">
                <a:latin typeface="Book Antiqua" panose="02040602050305030304" pitchFamily="18" charset="0"/>
              </a:rPr>
              <a:t>vysívanie</a:t>
            </a:r>
            <a:r>
              <a:rPr lang="cs-CZ" sz="2800" dirty="0">
                <a:latin typeface="Book Antiqua" panose="02040602050305030304" pitchFamily="18" charset="0"/>
              </a:rPr>
              <a:t> mdlí duši a ven pudí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těžké </a:t>
            </a:r>
            <a:r>
              <a:rPr lang="cs-CZ" sz="2800" dirty="0" err="1">
                <a:latin typeface="Book Antiqua" panose="02040602050305030304" pitchFamily="18" charset="0"/>
              </a:rPr>
              <a:t>vychovánie</a:t>
            </a:r>
            <a:r>
              <a:rPr lang="cs-CZ" sz="2800" dirty="0">
                <a:latin typeface="Book Antiqua" panose="02040602050305030304" pitchFamily="18" charset="0"/>
              </a:rPr>
              <a:t> duši ven pudí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těžké </a:t>
            </a:r>
            <a:r>
              <a:rPr lang="cs-CZ" sz="2800" dirty="0" err="1">
                <a:latin typeface="Book Antiqua" panose="02040602050305030304" pitchFamily="18" charset="0"/>
              </a:rPr>
              <a:t>běhánie</a:t>
            </a:r>
            <a:r>
              <a:rPr lang="cs-CZ" sz="2800" dirty="0">
                <a:latin typeface="Book Antiqua" panose="02040602050305030304" pitchFamily="18" charset="0"/>
              </a:rPr>
              <a:t> mdlí a duši ven pudí 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těžké věci mdlé duši a ven </a:t>
            </a:r>
            <a:r>
              <a:rPr lang="cs-CZ" sz="2800" dirty="0" err="1">
                <a:latin typeface="Book Antiqua" panose="02040602050305030304" pitchFamily="18" charset="0"/>
              </a:rPr>
              <a:t>pudie</a:t>
            </a:r>
            <a:r>
              <a:rPr lang="cs-CZ" sz="2800" dirty="0">
                <a:latin typeface="Book Antiqua" panose="02040602050305030304" pitchFamily="18" charset="0"/>
              </a:rPr>
              <a:t> </a:t>
            </a:r>
          </a:p>
          <a:p>
            <a:endParaRPr lang="cs-CZ" sz="2800" b="1" dirty="0">
              <a:latin typeface="Book Antiqua" panose="02040602050305030304" pitchFamily="18" charset="0"/>
            </a:endParaRPr>
          </a:p>
          <a:p>
            <a:endParaRPr lang="cs-CZ" sz="2800" b="1" dirty="0">
              <a:latin typeface="Book Antiqua" panose="02040602050305030304" pitchFamily="18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5278241" y="527849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63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148045" y="2117503"/>
            <a:ext cx="5016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neroďte ve dne mnoho spáti a </a:t>
            </a:r>
            <a:r>
              <a:rPr lang="cs-CZ" sz="3600" b="1" dirty="0" err="1">
                <a:latin typeface="Book Antiqua" panose="02040602050305030304" pitchFamily="18" charset="0"/>
              </a:rPr>
              <a:t>najviecě</a:t>
            </a:r>
            <a:r>
              <a:rPr lang="cs-CZ" sz="3600" b="1" dirty="0">
                <a:latin typeface="Book Antiqua" panose="02040602050305030304" pitchFamily="18" charset="0"/>
              </a:rPr>
              <a:t>, když </a:t>
            </a:r>
            <a:r>
              <a:rPr lang="cs-CZ" sz="3600" b="1" dirty="0" err="1">
                <a:latin typeface="Book Antiqua" panose="02040602050305030304" pitchFamily="18" charset="0"/>
              </a:rPr>
              <a:t>želudek</a:t>
            </a:r>
            <a:r>
              <a:rPr lang="cs-CZ" sz="3600" b="1" dirty="0">
                <a:latin typeface="Book Antiqua" panose="02040602050305030304" pitchFamily="18" charset="0"/>
              </a:rPr>
              <a:t> prázden, jako v </a:t>
            </a:r>
            <a:r>
              <a:rPr lang="cs-CZ" sz="3600" b="1" dirty="0" err="1">
                <a:latin typeface="Book Antiqua" panose="02040602050305030304" pitchFamily="18" charset="0"/>
              </a:rPr>
              <a:t>mešnú</a:t>
            </a:r>
            <a:r>
              <a:rPr lang="cs-CZ" sz="3600" b="1" dirty="0">
                <a:latin typeface="Book Antiqua" panose="02040602050305030304" pitchFamily="18" charset="0"/>
              </a:rPr>
              <a:t> hodinu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5817097" y="1795814"/>
            <a:ext cx="64182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ook Antiqua" panose="02040602050305030304" pitchFamily="18" charset="0"/>
              </a:rPr>
              <a:t>v nešporní hodinu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za </a:t>
            </a:r>
            <a:r>
              <a:rPr lang="cs-CZ" sz="2800" dirty="0" err="1">
                <a:latin typeface="Book Antiqua" panose="02040602050305030304" pitchFamily="18" charset="0"/>
              </a:rPr>
              <a:t>malú</a:t>
            </a:r>
            <a:r>
              <a:rPr lang="cs-CZ" sz="2800" dirty="0">
                <a:latin typeface="Book Antiqua" panose="02040602050305030304" pitchFamily="18" charset="0"/>
              </a:rPr>
              <a:t> hodinu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ve snu hodinu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--------------------------------------</a:t>
            </a:r>
          </a:p>
          <a:p>
            <a:r>
              <a:rPr lang="cs-CZ" sz="40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wmeſſnu</a:t>
            </a:r>
            <a:r>
              <a:rPr lang="cs-CZ" sz="4000" dirty="0">
                <a:solidFill>
                  <a:srgbClr val="FFFF00"/>
                </a:solidFill>
                <a:latin typeface="Book Antiqua" panose="02040602050305030304" pitchFamily="18" charset="0"/>
              </a:rPr>
              <a:t> &gt; </a:t>
            </a:r>
            <a:r>
              <a:rPr lang="cs-CZ" sz="40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weſnu</a:t>
            </a:r>
            <a:r>
              <a:rPr lang="cs-CZ" sz="4000" dirty="0">
                <a:solidFill>
                  <a:srgbClr val="FFFF00"/>
                </a:solidFill>
                <a:latin typeface="Book Antiqua" panose="02040602050305030304" pitchFamily="18" charset="0"/>
              </a:rPr>
              <a:t>/</a:t>
            </a:r>
            <a:r>
              <a:rPr lang="cs-CZ" sz="4000" dirty="0" err="1">
                <a:solidFill>
                  <a:srgbClr val="FFFF00"/>
                </a:solidFill>
                <a:latin typeface="Book Antiqua" panose="02040602050305030304" pitchFamily="18" charset="0"/>
              </a:rPr>
              <a:t>weſſnu</a:t>
            </a:r>
            <a:endParaRPr lang="cs-CZ" sz="4000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endParaRPr lang="cs-CZ" sz="2800" b="1" dirty="0">
              <a:latin typeface="Book Antiqua" panose="02040602050305030304" pitchFamily="18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5164182" y="455020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683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148045" y="1507663"/>
            <a:ext cx="50161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Book Antiqua" panose="02040602050305030304" pitchFamily="18" charset="0"/>
              </a:rPr>
              <a:t>ktož proti tomu mluví, ten nenie lékař, ale jest klamař, neb mluví proti Ipokrasovi a Galienovi a mistru Aviceně 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5521239" y="366620"/>
            <a:ext cx="641821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b="1" dirty="0">
              <a:latin typeface="Book Antiqua" panose="02040602050305030304" pitchFamily="18" charset="0"/>
            </a:endParaRPr>
          </a:p>
          <a:p>
            <a:r>
              <a:rPr lang="pl-PL" sz="2800" dirty="0">
                <a:latin typeface="Book Antiqua" panose="02040602050305030304" pitchFamily="18" charset="0"/>
              </a:rPr>
              <a:t>mluví proti Ipokrasovi a Galienovi a mistru Aviceně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pl-PL" sz="2800" dirty="0">
                <a:latin typeface="Book Antiqua" panose="02040602050305030304" pitchFamily="18" charset="0"/>
              </a:rPr>
              <a:t>mluví proti Ipokrasovi a mistru Aviceně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it-IT" sz="2800" dirty="0">
                <a:latin typeface="Book Antiqua" panose="02040602050305030304" pitchFamily="18" charset="0"/>
              </a:rPr>
              <a:t>mluvie proti mistrovi Ipokrasovi, Galienovi, Avicennovi a proti mistrovi Atvinovi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it-IT" sz="2800" dirty="0">
                <a:latin typeface="Book Antiqua" panose="02040602050305030304" pitchFamily="18" charset="0"/>
              </a:rPr>
              <a:t>mluví proti mistrovi Ipokrasovi, Galienovi a Vicennovi a proti mistrovi Atvinovi</a:t>
            </a:r>
            <a:endParaRPr lang="cs-CZ" sz="2800" dirty="0">
              <a:latin typeface="Book Antiqua" panose="02040602050305030304" pitchFamily="18" charset="0"/>
            </a:endParaRPr>
          </a:p>
          <a:p>
            <a:endParaRPr lang="cs-CZ" sz="2800" b="1" dirty="0">
              <a:latin typeface="Book Antiqua" panose="02040602050305030304" pitchFamily="18" charset="0"/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B2023856-8D0F-48B1-A5B2-D6E1D37EE3F1}"/>
              </a:ext>
            </a:extLst>
          </p:cNvPr>
          <p:cNvCxnSpPr/>
          <p:nvPr/>
        </p:nvCxnSpPr>
        <p:spPr>
          <a:xfrm>
            <a:off x="5212454" y="455022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613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72CA09-CF29-1B4D-94F0-CCCD002C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BFF98B9-AE5B-FCFB-183B-354877FD3CCD}"/>
              </a:ext>
            </a:extLst>
          </p:cNvPr>
          <p:cNvSpPr txBox="1"/>
          <p:nvPr/>
        </p:nvSpPr>
        <p:spPr>
          <a:xfrm>
            <a:off x="2047790" y="2621089"/>
            <a:ext cx="5016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latin typeface="Book Antiqua" panose="02040602050305030304" pitchFamily="18" charset="0"/>
              </a:rPr>
              <a:t>?</a:t>
            </a:r>
            <a:endParaRPr lang="cs-CZ" sz="6000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69DB765-09CE-CF0C-1493-9494ADC3E95B}"/>
              </a:ext>
            </a:extLst>
          </p:cNvPr>
          <p:cNvSpPr txBox="1"/>
          <p:nvPr/>
        </p:nvSpPr>
        <p:spPr>
          <a:xfrm>
            <a:off x="5769210" y="1572682"/>
            <a:ext cx="64182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b="1" dirty="0">
              <a:latin typeface="Book Antiqua" panose="02040602050305030304" pitchFamily="18" charset="0"/>
            </a:endParaRPr>
          </a:p>
          <a:p>
            <a:r>
              <a:rPr lang="pl-PL" sz="2800" b="1" dirty="0">
                <a:latin typeface="Book Antiqua" panose="02040602050305030304" pitchFamily="18" charset="0"/>
              </a:rPr>
              <a:t>Atvin &lt;ATwyn&gt;; &lt;Attwin&gt;</a:t>
            </a:r>
          </a:p>
          <a:p>
            <a:endParaRPr lang="pl-PL" sz="2800" b="1" dirty="0">
              <a:latin typeface="Book Antiqua" panose="02040602050305030304" pitchFamily="18" charset="0"/>
            </a:endParaRPr>
          </a:p>
          <a:p>
            <a:r>
              <a:rPr lang="pl-PL" sz="2800" b="1" dirty="0">
                <a:latin typeface="Book Antiqua" panose="02040602050305030304" pitchFamily="18" charset="0"/>
              </a:rPr>
              <a:t>Alvin &lt;ALwyn&gt;</a:t>
            </a:r>
          </a:p>
          <a:p>
            <a:endParaRPr lang="pl-PL" sz="2800" b="1" dirty="0">
              <a:latin typeface="Book Antiqua" panose="02040602050305030304" pitchFamily="18" charset="0"/>
            </a:endParaRPr>
          </a:p>
          <a:p>
            <a:r>
              <a:rPr lang="pl-PL" sz="2800" b="1" dirty="0">
                <a:latin typeface="Book Antiqua" panose="02040602050305030304" pitchFamily="18" charset="0"/>
              </a:rPr>
              <a:t>Tvin &lt;Twin&gt;</a:t>
            </a:r>
            <a:endParaRPr lang="cs-CZ" sz="2800" b="1" dirty="0">
              <a:latin typeface="Book Antiqua" panose="02040602050305030304" pitchFamily="18" charset="0"/>
            </a:endParaRPr>
          </a:p>
          <a:p>
            <a:endParaRPr lang="cs-CZ" sz="2800" b="1" dirty="0">
              <a:latin typeface="Book Antiqua" panose="02040602050305030304" pitchFamily="18" charset="0"/>
            </a:endParaRPr>
          </a:p>
          <a:p>
            <a:r>
              <a:rPr lang="cs-CZ" sz="2800" b="1" dirty="0" err="1">
                <a:latin typeface="Book Antiqua" panose="02040602050305030304" pitchFamily="18" charset="0"/>
              </a:rPr>
              <a:t>Umortvin</a:t>
            </a:r>
            <a:r>
              <a:rPr lang="cs-CZ" sz="2800" b="1" dirty="0">
                <a:latin typeface="Book Antiqua" panose="02040602050305030304" pitchFamily="18" charset="0"/>
              </a:rPr>
              <a:t> &lt;</a:t>
            </a:r>
            <a:r>
              <a:rPr lang="cs-CZ" sz="2800" b="1" dirty="0" err="1">
                <a:latin typeface="Book Antiqua" panose="02040602050305030304" pitchFamily="18" charset="0"/>
              </a:rPr>
              <a:t>Vmortwin</a:t>
            </a:r>
            <a:r>
              <a:rPr lang="cs-CZ" sz="2800" b="1" dirty="0">
                <a:latin typeface="Book Antiqua" panose="02040602050305030304" pitchFamily="18" charset="0"/>
              </a:rPr>
              <a:t>&gt;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11FE37CB-9AFC-A3FF-9979-74DABF9F1CBE}"/>
              </a:ext>
            </a:extLst>
          </p:cNvPr>
          <p:cNvCxnSpPr/>
          <p:nvPr/>
        </p:nvCxnSpPr>
        <p:spPr>
          <a:xfrm>
            <a:off x="5212454" y="455022"/>
            <a:ext cx="0" cy="594795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600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C481758-48D3-46BA-B535-726F0B051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498"/>
                    </a14:imgEffect>
                    <a14:imgEffect>
                      <a14:saturation sat="91000"/>
                    </a14:imgEffect>
                    <a14:imgEffect>
                      <a14:brightnessContrast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9" y="618309"/>
            <a:ext cx="4766730" cy="5390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1B5412B-A77C-4359-AB84-2CD9E0ADBBD2}"/>
              </a:ext>
            </a:extLst>
          </p:cNvPr>
          <p:cNvSpPr txBox="1"/>
          <p:nvPr/>
        </p:nvSpPr>
        <p:spPr>
          <a:xfrm>
            <a:off x="6924675" y="1672046"/>
            <a:ext cx="419773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dirty="0"/>
              <a:t>Ibn </a:t>
            </a:r>
            <a:r>
              <a:rPr lang="cs-CZ" sz="2500" dirty="0" err="1"/>
              <a:t>Butlan</a:t>
            </a:r>
            <a:r>
              <a:rPr lang="cs-CZ" sz="2500" dirty="0"/>
              <a:t> z Bagdádu se svými dvěma žáky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3200" dirty="0" err="1"/>
              <a:t>Taqwin</a:t>
            </a:r>
            <a:r>
              <a:rPr lang="cs-CZ" sz="3200" dirty="0"/>
              <a:t> al‑</a:t>
            </a:r>
            <a:r>
              <a:rPr lang="cs-CZ" sz="3200" dirty="0" err="1"/>
              <a:t>sihha</a:t>
            </a:r>
            <a:endParaRPr lang="cs-CZ" sz="3200" dirty="0"/>
          </a:p>
          <a:p>
            <a:endParaRPr lang="cs-CZ" sz="3200" dirty="0"/>
          </a:p>
          <a:p>
            <a:r>
              <a:rPr lang="cs-CZ" sz="3200" dirty="0" err="1"/>
              <a:t>Tac</a:t>
            </a:r>
            <a:r>
              <a:rPr lang="cs-CZ" sz="3200" dirty="0"/>
              <a:t>(c)</a:t>
            </a:r>
            <a:r>
              <a:rPr lang="cs-CZ" sz="3200" dirty="0" err="1"/>
              <a:t>uinum</a:t>
            </a:r>
            <a:r>
              <a:rPr lang="cs-CZ" sz="3200" dirty="0"/>
              <a:t> </a:t>
            </a:r>
            <a:r>
              <a:rPr lang="cs-CZ" sz="3200" dirty="0" err="1"/>
              <a:t>sanitatis</a:t>
            </a:r>
            <a:endParaRPr 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1330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69D49324-7A7D-402B-88DC-2B27EDF3F9B3}"/>
              </a:ext>
            </a:extLst>
          </p:cNvPr>
          <p:cNvSpPr txBox="1"/>
          <p:nvPr/>
        </p:nvSpPr>
        <p:spPr>
          <a:xfrm>
            <a:off x="7319246" y="755800"/>
            <a:ext cx="3775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Kapitulní knihovna, sign. M 8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Sequitur</a:t>
            </a:r>
            <a:r>
              <a:rPr lang="cs-CZ" dirty="0"/>
              <a:t> de </a:t>
            </a:r>
            <a:r>
              <a:rPr lang="cs-CZ" dirty="0" err="1"/>
              <a:t>alia</a:t>
            </a:r>
            <a:r>
              <a:rPr lang="cs-CZ" dirty="0"/>
              <a:t> dieta, </a:t>
            </a:r>
            <a:r>
              <a:rPr lang="cs-CZ" dirty="0" err="1"/>
              <a:t>videlicet</a:t>
            </a:r>
            <a:r>
              <a:rPr lang="cs-CZ" dirty="0"/>
              <a:t> </a:t>
            </a:r>
            <a:r>
              <a:rPr lang="cs-CZ" dirty="0" err="1"/>
              <a:t>magistri</a:t>
            </a:r>
            <a:r>
              <a:rPr lang="cs-CZ" dirty="0"/>
              <a:t> </a:t>
            </a:r>
            <a:r>
              <a:rPr lang="cs-CZ" dirty="0" err="1"/>
              <a:t>Tathwini</a:t>
            </a:r>
            <a:r>
              <a:rPr lang="cs-CZ" dirty="0"/>
              <a:t>, et </a:t>
            </a:r>
            <a:r>
              <a:rPr lang="cs-CZ" dirty="0" err="1"/>
              <a:t>est</a:t>
            </a:r>
            <a:r>
              <a:rPr lang="cs-CZ" dirty="0"/>
              <a:t> bona. </a:t>
            </a:r>
          </a:p>
          <a:p>
            <a:endParaRPr lang="cs-CZ" dirty="0"/>
          </a:p>
          <a:p>
            <a:r>
              <a:rPr lang="cs-CZ" dirty="0" err="1"/>
              <a:t>Sicut</a:t>
            </a:r>
            <a:r>
              <a:rPr lang="cs-CZ" dirty="0"/>
              <a:t> </a:t>
            </a:r>
            <a:r>
              <a:rPr lang="cs-CZ" dirty="0" err="1"/>
              <a:t>dicit</a:t>
            </a:r>
            <a:r>
              <a:rPr lang="cs-CZ" dirty="0"/>
              <a:t> magister </a:t>
            </a:r>
            <a:r>
              <a:rPr lang="cs-CZ" dirty="0" err="1"/>
              <a:t>Tathwinus</a:t>
            </a:r>
            <a:r>
              <a:rPr lang="cs-CZ" dirty="0"/>
              <a:t> </a:t>
            </a:r>
            <a:r>
              <a:rPr lang="cs-CZ" dirty="0" err="1"/>
              <a:t>phisicus</a:t>
            </a:r>
            <a:r>
              <a:rPr lang="cs-CZ" dirty="0"/>
              <a:t>...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63C427-1376-47F9-B736-2551CADCA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0" y="0"/>
            <a:ext cx="4800153" cy="685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39C775-2914-4C52-BE49-1B9948A7D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66" y="3943350"/>
            <a:ext cx="9846796" cy="2005692"/>
          </a:xfrm>
          <a:prstGeom prst="rect">
            <a:avLst/>
          </a:prstGeom>
          <a:ln w="174625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899982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69D49324-7A7D-402B-88DC-2B27EDF3F9B3}"/>
              </a:ext>
            </a:extLst>
          </p:cNvPr>
          <p:cNvSpPr txBox="1"/>
          <p:nvPr/>
        </p:nvSpPr>
        <p:spPr>
          <a:xfrm>
            <a:off x="1151164" y="1689250"/>
            <a:ext cx="106026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err="1"/>
              <a:t>Tathwin</a:t>
            </a:r>
            <a:r>
              <a:rPr lang="cs-CZ" sz="4400" dirty="0"/>
              <a:t>/</a:t>
            </a:r>
            <a:r>
              <a:rPr lang="cs-CZ" sz="4400" dirty="0" err="1"/>
              <a:t>Taqwin</a:t>
            </a:r>
            <a:r>
              <a:rPr lang="cs-CZ" sz="4400" dirty="0"/>
              <a:t>  &gt; (</a:t>
            </a:r>
            <a:r>
              <a:rPr lang="cs-CZ" sz="9600" dirty="0"/>
              <a:t>T</a:t>
            </a:r>
            <a:r>
              <a:rPr lang="cs-CZ" sz="4400" dirty="0"/>
              <a:t>)</a:t>
            </a:r>
            <a:r>
              <a:rPr lang="cs-CZ" sz="4400" dirty="0" err="1"/>
              <a:t>Aqwin</a:t>
            </a:r>
            <a:r>
              <a:rPr lang="cs-CZ" sz="4400" dirty="0"/>
              <a:t> &gt; </a:t>
            </a:r>
            <a:r>
              <a:rPr lang="cs-CZ" sz="4400" dirty="0" err="1"/>
              <a:t>Aqwin</a:t>
            </a:r>
            <a:r>
              <a:rPr lang="cs-CZ" sz="4400" dirty="0"/>
              <a:t> &gt; Akvin, </a:t>
            </a:r>
            <a:r>
              <a:rPr lang="cs-CZ" sz="4400" dirty="0" err="1"/>
              <a:t>Agvin</a:t>
            </a:r>
            <a:r>
              <a:rPr lang="cs-CZ" sz="4400" dirty="0"/>
              <a:t>, </a:t>
            </a:r>
            <a:r>
              <a:rPr lang="cs-CZ" sz="4400" dirty="0" err="1"/>
              <a:t>Atvin</a:t>
            </a:r>
            <a:r>
              <a:rPr lang="cs-CZ" sz="4400" dirty="0"/>
              <a:t>, Alvin ...  </a:t>
            </a:r>
          </a:p>
        </p:txBody>
      </p:sp>
    </p:spTree>
    <p:extLst>
      <p:ext uri="{BB962C8B-B14F-4D97-AF65-F5344CB8AC3E}">
        <p14:creationId xmlns:p14="http://schemas.microsoft.com/office/powerpoint/2010/main" val="1850245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5A8CB0-B737-6546-576E-B14441E8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14527380-D678-F097-7AA6-C92B693F66F8}"/>
              </a:ext>
            </a:extLst>
          </p:cNvPr>
          <p:cNvSpPr txBox="1"/>
          <p:nvPr/>
        </p:nvSpPr>
        <p:spPr>
          <a:xfrm>
            <a:off x="3092199" y="3677061"/>
            <a:ext cx="10602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Děkuji za pozornost.  </a:t>
            </a:r>
          </a:p>
        </p:txBody>
      </p:sp>
    </p:spTree>
    <p:extLst>
      <p:ext uri="{BB962C8B-B14F-4D97-AF65-F5344CB8AC3E}">
        <p14:creationId xmlns:p14="http://schemas.microsoft.com/office/powerpoint/2010/main" val="60646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0" y="643317"/>
            <a:ext cx="1187910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Atvin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tak řečený mistr, to praví za jisté, že každý člověk šesteru věc čině, že bude z boží pomocí zdráv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dlúho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Prvnie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věc jest dobrého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povětřie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hlédati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zlého se varovati. Druhá věc jest skrovnost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napitie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najedenie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aby to bylo čisto a zdrávo.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Třetie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věc jest sličné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odpočívanie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múdré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hýbanie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tvým životem a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oblamovánie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Čtvrtá věc jest vhod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spánie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vhod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bděnie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Pátá věc jest, aby se choval, aby nebyl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tvrd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 životě ani velmi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měkek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Šestá věc jest, aby se choval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přielišného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veselé a varoval se přílišného smutku. To jest těch šest věcí, ktož je má na paměti, ten bude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dlúho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zdráv…</a:t>
            </a:r>
          </a:p>
          <a:p>
            <a:pPr algn="just"/>
            <a:endParaRPr lang="cs-CZ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Prvé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povětří, takto praví: Všelikého nejasného a nečistého se chovati, leč buď smrduté, &lt;leč nesmrduté&gt;. A protož když jasno, zákon jest ráno vstáti, ale když jest mračno, zákon jest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dlúho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spáti. A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najviec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&lt;se chovati&gt; smradu bahnivého, jako jest na močidlech, a také od smradu mrzkého, od toho se </a:t>
            </a:r>
            <a:r>
              <a:rPr lang="cs-CZ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zarozují</a:t>
            </a: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tajné nemoci v životech šlechetných…</a:t>
            </a:r>
          </a:p>
          <a:p>
            <a:pPr algn="just"/>
            <a:endParaRPr lang="cs-C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320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465818-2ADF-0DD4-5C11-22B275701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A6BFC0A-7183-A757-7F2D-A34596153A4B}"/>
              </a:ext>
            </a:extLst>
          </p:cNvPr>
          <p:cNvSpPr txBox="1"/>
          <p:nvPr/>
        </p:nvSpPr>
        <p:spPr>
          <a:xfrm>
            <a:off x="101151" y="250853"/>
            <a:ext cx="118791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druhém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to jest o jedení a o pití, učiň, aby člověk vždy málo pochodil před obědem nebo podělal, a když přijde žádost k jedení, ihned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jiesti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neotvlačiti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 vždy státi od stolu, málo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lačen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jsa. Také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ižádného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ovotce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čtítrobu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nejésti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 jeho náhlé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požitie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v nohy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obrácenie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Ale po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krmiech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muož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jésti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ovotce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avšak skrovně. Také vždy se držeti dobrých krmí, jakožto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kozlenec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kuřenec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kuroptví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jiného masa, když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svuoj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čas má… Také na sytý žaludek nemyti se, ani také po lázni brzo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jésti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nebo v lázni žaludek své přirození ztratí a pro rozličné nemoci požiti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nemuož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Také se ve mnohých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láznách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nemyti, neb se od toho rozličná nemoc stává.</a:t>
            </a:r>
          </a:p>
          <a:p>
            <a:pPr algn="just"/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cs-CZ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třetiem</a:t>
            </a:r>
            <a:r>
              <a:rPr lang="cs-CZ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takto učiň, aby sobě člověk neuškodil na hýbaní ani mnoho chodil úsilně, nebo těžké věci mdlé duši a ven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pudie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</a:p>
          <a:p>
            <a:pPr algn="just"/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čtvrtém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nespání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bdění, také učí, aby vždy člověk včas lehl a šel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to jest, když mrká… A neroďte &lt;ve dne&gt; mnoho spáti ani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viece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když žaludek prázden jest, jako v nešporní hodinu, neb se od toho stává studená nemoc. O tom mistr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Ipokras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praví: Sen jest jako smrt oblečen, aby v noci neběhal a dne nezmeškal v jeho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diele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totiž aby v noci spali a ve dne bděli a dělali…</a:t>
            </a:r>
          </a:p>
          <a:p>
            <a:pPr algn="just"/>
            <a:endParaRPr lang="cs-C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042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1230F9-9D2C-1D9F-14CA-F621E3F0F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A715A84-87E1-6B31-BFCF-29224DC41692}"/>
              </a:ext>
            </a:extLst>
          </p:cNvPr>
          <p:cNvSpPr txBox="1"/>
          <p:nvPr/>
        </p:nvSpPr>
        <p:spPr>
          <a:xfrm>
            <a:off x="156446" y="517803"/>
            <a:ext cx="1187910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pátém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to jest o měkkosti a tvrdosti v životě, učiň, aby se člověk horkého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povětřie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choval, neb pro veliký pot člověk bývá měkký. Také se jest varovati veliké zimy, neb to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svieže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mokrost a tudy žaludek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svieže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tvrdí.</a:t>
            </a:r>
          </a:p>
          <a:p>
            <a:pPr algn="just"/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šestém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to jest o veselí a smutku, takto učiň, aby se varoval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přielišného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veselé, neb velikým veselím srdce se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otvoří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duše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vystúpí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 tom praví mistr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Galienus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ano jeden směje se umřel. Také se stává od velikého hněvu neb smutku, neb smutek raní srdce a srdce mdlí, a odtud se nemoc stane. A o tom praví mistr Avicenna: Veliké se radosti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chovajte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smutka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přes noc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neostávajte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cs-CZ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Toť jest těch šest věcí, na nichž každého člověka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zdravie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leží. Toť jest vybráno z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kněh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lékařských krátkými slovy. A ktož proti tomu mluví, ten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nenie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lékař, ale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klamař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neb mluví prostě proti mistrovi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Ipokrasovi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Galienovi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Avicennovi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proti mistrovi </a:t>
            </a:r>
            <a:r>
              <a:rPr lang="cs-CZ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Atvinovi</a:t>
            </a: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cs-CZ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podle KNM I F 10</a:t>
            </a:r>
            <a:endParaRPr lang="cs-CZ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cs-C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34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705595" y="2029157"/>
            <a:ext cx="5088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nejstarší text z 1. čtvrtiny 15. století</a:t>
            </a:r>
          </a:p>
          <a:p>
            <a:r>
              <a:rPr lang="cs-CZ" dirty="0">
                <a:latin typeface="Book Antiqua" panose="02040602050305030304" pitchFamily="18" charset="0"/>
              </a:rPr>
              <a:t>MZA, sign. G 10, č. 276 (fragment)</a:t>
            </a:r>
          </a:p>
          <a:p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02A0BB-03FB-8EDF-E725-1214F3B06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15" y="0"/>
            <a:ext cx="4431461" cy="685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4553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6A0F6-48F9-1A4D-38BB-E543EFF8C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AD95C1-702C-996C-81CB-D076D4268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4188710"/>
            <a:ext cx="9001462" cy="165576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C06FC2-5144-A6C9-1EAB-09E1CD0BE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11" y="0"/>
            <a:ext cx="8426977" cy="685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118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6A0F6-48F9-1A4D-38BB-E543EFF8C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AD95C1-702C-996C-81CB-D076D4268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4188710"/>
            <a:ext cx="9001462" cy="165576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4FC338-1863-18B7-B5BF-70EF7790A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8" y="0"/>
            <a:ext cx="8768204" cy="685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7502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7C8EBD-3F97-D43C-E971-AF31EE925FAF}"/>
              </a:ext>
            </a:extLst>
          </p:cNvPr>
          <p:cNvSpPr txBox="1"/>
          <p:nvPr/>
        </p:nvSpPr>
        <p:spPr>
          <a:xfrm>
            <a:off x="378824" y="2666985"/>
            <a:ext cx="50161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Book Antiqua" panose="02040602050305030304" pitchFamily="18" charset="0"/>
              </a:rPr>
              <a:t>dobrého </a:t>
            </a:r>
            <a:r>
              <a:rPr lang="cs-CZ" sz="3600" b="1" dirty="0" err="1">
                <a:latin typeface="Book Antiqua" panose="02040602050305030304" pitchFamily="18" charset="0"/>
              </a:rPr>
              <a:t>povětřie</a:t>
            </a:r>
            <a:r>
              <a:rPr lang="cs-CZ" sz="3600" b="1" dirty="0">
                <a:latin typeface="Book Antiqua" panose="02040602050305030304" pitchFamily="18" charset="0"/>
              </a:rPr>
              <a:t> </a:t>
            </a:r>
            <a:r>
              <a:rPr lang="cs-CZ" sz="3600" b="1" dirty="0" err="1">
                <a:latin typeface="Book Antiqua" panose="02040602050305030304" pitchFamily="18" charset="0"/>
              </a:rPr>
              <a:t>hlédati</a:t>
            </a:r>
            <a:r>
              <a:rPr lang="cs-CZ" sz="3600" b="1" dirty="0">
                <a:latin typeface="Book Antiqua" panose="02040602050305030304" pitchFamily="18" charset="0"/>
              </a:rPr>
              <a:t> a zlého </a:t>
            </a:r>
            <a:r>
              <a:rPr lang="cs-CZ" sz="3600" b="1" dirty="0" err="1">
                <a:latin typeface="Book Antiqua" panose="02040602050305030304" pitchFamily="18" charset="0"/>
              </a:rPr>
              <a:t>sě</a:t>
            </a:r>
            <a:r>
              <a:rPr lang="cs-CZ" sz="3600" b="1" dirty="0">
                <a:latin typeface="Book Antiqua" panose="02040602050305030304" pitchFamily="18" charset="0"/>
              </a:rPr>
              <a:t> chovati</a:t>
            </a:r>
          </a:p>
          <a:p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91314C-76CA-4D05-A121-CB0E0C7A247E}"/>
              </a:ext>
            </a:extLst>
          </p:cNvPr>
          <p:cNvSpPr txBox="1"/>
          <p:nvPr/>
        </p:nvSpPr>
        <p:spPr>
          <a:xfrm>
            <a:off x="7258093" y="2305615"/>
            <a:ext cx="5355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se varovati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  <a:p>
            <a:r>
              <a:rPr lang="cs-CZ" sz="2800" dirty="0">
                <a:latin typeface="Book Antiqua" panose="02040602050305030304" pitchFamily="18" charset="0"/>
              </a:rPr>
              <a:t>se vystříhati</a:t>
            </a:r>
          </a:p>
          <a:p>
            <a:endParaRPr lang="cs-CZ" sz="2800" dirty="0">
              <a:latin typeface="Book Antiqua" panose="02040602050305030304" pitchFamily="18" charset="0"/>
            </a:endParaRP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7A89B52F-4B46-484F-96CF-9DD1B15C4296}"/>
              </a:ext>
            </a:extLst>
          </p:cNvPr>
          <p:cNvCxnSpPr/>
          <p:nvPr/>
        </p:nvCxnSpPr>
        <p:spPr>
          <a:xfrm>
            <a:off x="5651863" y="478971"/>
            <a:ext cx="0" cy="5913120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736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Override1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0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1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2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3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4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5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6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7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8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9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0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1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2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3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4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3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4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5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6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7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8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9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</TotalTime>
  <Words>1293</Words>
  <Application>Microsoft Office PowerPoint</Application>
  <PresentationFormat>Širokoúhlá obrazovka</PresentationFormat>
  <Paragraphs>170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5" baseType="lpstr">
      <vt:lpstr>Arial</vt:lpstr>
      <vt:lpstr>Book Antiqua</vt:lpstr>
      <vt:lpstr>Bookman Old Style</vt:lpstr>
      <vt:lpstr>Calibri</vt:lpstr>
      <vt:lpstr>Rockwell</vt:lpstr>
      <vt:lpstr>Times New Roman</vt:lpstr>
      <vt:lpstr>Damask</vt:lpstr>
      <vt:lpstr>Středověké šestero o zachování dobrého zdraví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Středověké šestero o zachování dobrého zdraví</dc:title>
  <dc:creator>Alena Černá</dc:creator>
  <cp:lastModifiedBy>Lucie Jílková</cp:lastModifiedBy>
  <cp:revision>38</cp:revision>
  <dcterms:created xsi:type="dcterms:W3CDTF">2024-07-28T14:38:07Z</dcterms:created>
  <dcterms:modified xsi:type="dcterms:W3CDTF">2025-03-17T10:37:39Z</dcterms:modified>
</cp:coreProperties>
</file>